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Raleway"/>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1001175"/>
            <a:ext cx="8520600" cy="2052600"/>
          </a:xfrm>
          <a:prstGeom prst="rect">
            <a:avLst/>
          </a:prstGeom>
        </p:spPr>
        <p:txBody>
          <a:bodyPr anchorCtr="0" anchor="b" bIns="91425" lIns="91425" rIns="91425" wrap="square" tIns="91425">
            <a:noAutofit/>
          </a:bodyPr>
          <a:lstStyle/>
          <a:p>
            <a:pPr lvl="0">
              <a:spcBef>
                <a:spcPts val="0"/>
              </a:spcBef>
              <a:buClr>
                <a:schemeClr val="dk1"/>
              </a:buClr>
              <a:buSzPct val="29729"/>
              <a:buFont typeface="Arial"/>
              <a:buNone/>
            </a:pPr>
            <a:r>
              <a:rPr b="1" lang="en" sz="3700">
                <a:solidFill>
                  <a:srgbClr val="1A1A1A"/>
                </a:solidFill>
                <a:latin typeface="Raleway"/>
                <a:ea typeface="Raleway"/>
                <a:cs typeface="Raleway"/>
                <a:sym typeface="Raleway"/>
              </a:rPr>
              <a:t>Height Estimation in Surveillance Video</a:t>
            </a:r>
          </a:p>
          <a:p>
            <a:pPr lvl="0" rtl="0">
              <a:spcBef>
                <a:spcPts val="0"/>
              </a:spcBef>
              <a:buClr>
                <a:schemeClr val="dk1"/>
              </a:buClr>
              <a:buSzPct val="29729"/>
              <a:buFont typeface="Arial"/>
              <a:buNone/>
            </a:pPr>
            <a:r>
              <a:rPr b="1" lang="en" sz="3700">
                <a:solidFill>
                  <a:srgbClr val="1A1A1A"/>
                </a:solidFill>
                <a:latin typeface="Raleway"/>
                <a:ea typeface="Raleway"/>
                <a:cs typeface="Raleway"/>
                <a:sym typeface="Raleway"/>
              </a:rPr>
              <a:t>Final Review</a:t>
            </a:r>
          </a:p>
        </p:txBody>
      </p:sp>
      <p:sp>
        <p:nvSpPr>
          <p:cNvPr id="55" name="Shape 55"/>
          <p:cNvSpPr txBox="1"/>
          <p:nvPr>
            <p:ph idx="1" type="subTitle"/>
          </p:nvPr>
        </p:nvSpPr>
        <p:spPr>
          <a:xfrm>
            <a:off x="311700" y="3149025"/>
            <a:ext cx="8520600" cy="792600"/>
          </a:xfrm>
          <a:prstGeom prst="rect">
            <a:avLst/>
          </a:prstGeom>
        </p:spPr>
        <p:txBody>
          <a:bodyPr anchorCtr="0" anchor="t" bIns="91425" lIns="91425" rIns="91425" wrap="square" tIns="91425">
            <a:noAutofit/>
          </a:bodyPr>
          <a:lstStyle/>
          <a:p>
            <a:pPr lvl="0" rtl="0">
              <a:spcBef>
                <a:spcPts val="0"/>
              </a:spcBef>
              <a:buNone/>
            </a:pPr>
            <a:r>
              <a:rPr lang="en"/>
              <a:t>Group : Videre</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title"/>
          </p:nvPr>
        </p:nvSpPr>
        <p:spPr>
          <a:xfrm>
            <a:off x="1410300" y="2023250"/>
            <a:ext cx="8520600" cy="572700"/>
          </a:xfrm>
          <a:prstGeom prst="rect">
            <a:avLst/>
          </a:prstGeom>
        </p:spPr>
        <p:txBody>
          <a:bodyPr anchorCtr="0" anchor="t" bIns="91425" lIns="91425" rIns="91425" wrap="square" tIns="91425">
            <a:noAutofit/>
          </a:bodyPr>
          <a:lstStyle/>
          <a:p>
            <a:pPr lvl="0">
              <a:spcBef>
                <a:spcPts val="0"/>
              </a:spcBef>
              <a:buNone/>
            </a:pPr>
            <a:r>
              <a:rPr lang="en"/>
              <a:t>Results of Detection for Other Cameras </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Shape 11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Camera 04</a:t>
            </a:r>
          </a:p>
        </p:txBody>
      </p:sp>
      <p:pic>
        <p:nvPicPr>
          <p:cNvPr id="113" name="Shape 113"/>
          <p:cNvPicPr preferRelativeResize="0"/>
          <p:nvPr/>
        </p:nvPicPr>
        <p:blipFill>
          <a:blip r:embed="rId3">
            <a:alphaModFix/>
          </a:blip>
          <a:stretch>
            <a:fillRect/>
          </a:stretch>
        </p:blipFill>
        <p:spPr>
          <a:xfrm>
            <a:off x="152400" y="1328738"/>
            <a:ext cx="8839200" cy="24860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ph type="title"/>
          </p:nvPr>
        </p:nvSpPr>
        <p:spPr>
          <a:xfrm>
            <a:off x="311700" y="-66825"/>
            <a:ext cx="8520600" cy="572700"/>
          </a:xfrm>
          <a:prstGeom prst="rect">
            <a:avLst/>
          </a:prstGeom>
        </p:spPr>
        <p:txBody>
          <a:bodyPr anchorCtr="0" anchor="t" bIns="91425" lIns="91425" rIns="91425" wrap="square" tIns="91425">
            <a:noAutofit/>
          </a:bodyPr>
          <a:lstStyle/>
          <a:p>
            <a:pPr lvl="0">
              <a:spcBef>
                <a:spcPts val="0"/>
              </a:spcBef>
              <a:buNone/>
            </a:pPr>
            <a:r>
              <a:rPr lang="en"/>
              <a:t>Camera 08</a:t>
            </a:r>
          </a:p>
        </p:txBody>
      </p:sp>
      <p:pic>
        <p:nvPicPr>
          <p:cNvPr id="119" name="Shape 119"/>
          <p:cNvPicPr preferRelativeResize="0"/>
          <p:nvPr/>
        </p:nvPicPr>
        <p:blipFill>
          <a:blip r:embed="rId3">
            <a:alphaModFix/>
          </a:blip>
          <a:stretch>
            <a:fillRect/>
          </a:stretch>
        </p:blipFill>
        <p:spPr>
          <a:xfrm>
            <a:off x="540975" y="445025"/>
            <a:ext cx="7773499" cy="4403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Shape 124"/>
          <p:cNvSpPr txBox="1"/>
          <p:nvPr>
            <p:ph type="title"/>
          </p:nvPr>
        </p:nvSpPr>
        <p:spPr>
          <a:xfrm>
            <a:off x="311700" y="157875"/>
            <a:ext cx="8520600" cy="572700"/>
          </a:xfrm>
          <a:prstGeom prst="rect">
            <a:avLst/>
          </a:prstGeom>
        </p:spPr>
        <p:txBody>
          <a:bodyPr anchorCtr="0" anchor="t" bIns="91425" lIns="91425" rIns="91425" wrap="square" tIns="91425">
            <a:noAutofit/>
          </a:bodyPr>
          <a:lstStyle/>
          <a:p>
            <a:pPr lvl="0">
              <a:spcBef>
                <a:spcPts val="0"/>
              </a:spcBef>
              <a:buNone/>
            </a:pPr>
            <a:r>
              <a:rPr lang="en"/>
              <a:t>Camera 10</a:t>
            </a:r>
          </a:p>
        </p:txBody>
      </p:sp>
      <p:pic>
        <p:nvPicPr>
          <p:cNvPr id="125" name="Shape 125"/>
          <p:cNvPicPr preferRelativeResize="0"/>
          <p:nvPr/>
        </p:nvPicPr>
        <p:blipFill>
          <a:blip r:embed="rId3">
            <a:alphaModFix/>
          </a:blip>
          <a:stretch>
            <a:fillRect/>
          </a:stretch>
        </p:blipFill>
        <p:spPr>
          <a:xfrm>
            <a:off x="1050275" y="867001"/>
            <a:ext cx="7782028" cy="4176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Camera 11</a:t>
            </a:r>
          </a:p>
        </p:txBody>
      </p:sp>
      <p:pic>
        <p:nvPicPr>
          <p:cNvPr id="131" name="Shape 131"/>
          <p:cNvPicPr preferRelativeResize="0"/>
          <p:nvPr/>
        </p:nvPicPr>
        <p:blipFill>
          <a:blip r:embed="rId3">
            <a:alphaModFix/>
          </a:blip>
          <a:stretch>
            <a:fillRect/>
          </a:stretch>
        </p:blipFill>
        <p:spPr>
          <a:xfrm>
            <a:off x="259375" y="1533375"/>
            <a:ext cx="8329748" cy="27765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solidFill>
                  <a:srgbClr val="000000"/>
                </a:solidFill>
              </a:rPr>
              <a:t>Camera 12</a:t>
            </a:r>
          </a:p>
        </p:txBody>
      </p:sp>
      <p:pic>
        <p:nvPicPr>
          <p:cNvPr id="137" name="Shape 137"/>
          <p:cNvPicPr preferRelativeResize="0"/>
          <p:nvPr/>
        </p:nvPicPr>
        <p:blipFill>
          <a:blip r:embed="rId3">
            <a:alphaModFix/>
          </a:blip>
          <a:stretch>
            <a:fillRect/>
          </a:stretch>
        </p:blipFill>
        <p:spPr>
          <a:xfrm>
            <a:off x="311700" y="1833950"/>
            <a:ext cx="8520601" cy="286405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0"/>
            <a:ext cx="8520600" cy="572700"/>
          </a:xfrm>
          <a:prstGeom prst="rect">
            <a:avLst/>
          </a:prstGeom>
        </p:spPr>
        <p:txBody>
          <a:bodyPr anchorCtr="0" anchor="t" bIns="91425" lIns="91425" rIns="91425" wrap="square" tIns="91425">
            <a:noAutofit/>
          </a:bodyPr>
          <a:lstStyle/>
          <a:p>
            <a:pPr lvl="0">
              <a:spcBef>
                <a:spcPts val="0"/>
              </a:spcBef>
              <a:buNone/>
            </a:pPr>
            <a:r>
              <a:rPr lang="en"/>
              <a:t>Result of video taken at SEAS campus</a:t>
            </a:r>
          </a:p>
        </p:txBody>
      </p:sp>
      <p:pic>
        <p:nvPicPr>
          <p:cNvPr id="143" name="Shape 143"/>
          <p:cNvPicPr preferRelativeResize="0"/>
          <p:nvPr/>
        </p:nvPicPr>
        <p:blipFill>
          <a:blip r:embed="rId3">
            <a:alphaModFix/>
          </a:blip>
          <a:stretch>
            <a:fillRect/>
          </a:stretch>
        </p:blipFill>
        <p:spPr>
          <a:xfrm>
            <a:off x="610911" y="572700"/>
            <a:ext cx="8125862" cy="4570799"/>
          </a:xfrm>
          <a:prstGeom prst="rect">
            <a:avLst/>
          </a:prstGeom>
          <a:noFill/>
          <a:ln>
            <a:noFill/>
          </a:ln>
        </p:spPr>
      </p:pic>
      <p:sp>
        <p:nvSpPr>
          <p:cNvPr id="144" name="Shape 144"/>
          <p:cNvSpPr txBox="1"/>
          <p:nvPr/>
        </p:nvSpPr>
        <p:spPr>
          <a:xfrm>
            <a:off x="-81650" y="1889400"/>
            <a:ext cx="886500" cy="1364700"/>
          </a:xfrm>
          <a:prstGeom prst="rect">
            <a:avLst/>
          </a:prstGeom>
          <a:noFill/>
          <a:ln>
            <a:noFill/>
          </a:ln>
        </p:spPr>
        <p:txBody>
          <a:bodyPr anchorCtr="0" anchor="t" bIns="91425" lIns="91425" rIns="91425" wrap="square" tIns="91425">
            <a:noAutofit/>
          </a:bodyPr>
          <a:lstStyle/>
          <a:p>
            <a:pPr lvl="0">
              <a:spcBef>
                <a:spcPts val="0"/>
              </a:spcBef>
              <a:buNone/>
            </a:pPr>
            <a:r>
              <a:rPr lang="en"/>
              <a:t>Result by our method</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0"/>
            <a:ext cx="8520600" cy="572700"/>
          </a:xfrm>
          <a:prstGeom prst="rect">
            <a:avLst/>
          </a:prstGeom>
        </p:spPr>
        <p:txBody>
          <a:bodyPr anchorCtr="0" anchor="t" bIns="91425" lIns="91425" rIns="91425" wrap="square" tIns="91425">
            <a:noAutofit/>
          </a:bodyPr>
          <a:lstStyle/>
          <a:p>
            <a:pPr lvl="0" rtl="0">
              <a:spcBef>
                <a:spcPts val="0"/>
              </a:spcBef>
              <a:buNone/>
            </a:pPr>
            <a:r>
              <a:rPr lang="en"/>
              <a:t>Result of video taken at SEAS campus</a:t>
            </a:r>
          </a:p>
        </p:txBody>
      </p:sp>
      <p:sp>
        <p:nvSpPr>
          <p:cNvPr id="150" name="Shape 150"/>
          <p:cNvSpPr txBox="1"/>
          <p:nvPr/>
        </p:nvSpPr>
        <p:spPr>
          <a:xfrm>
            <a:off x="-81650" y="1889400"/>
            <a:ext cx="886500" cy="1364700"/>
          </a:xfrm>
          <a:prstGeom prst="rect">
            <a:avLst/>
          </a:prstGeom>
          <a:noFill/>
          <a:ln>
            <a:noFill/>
          </a:ln>
        </p:spPr>
        <p:txBody>
          <a:bodyPr anchorCtr="0" anchor="t" bIns="91425" lIns="91425" rIns="91425" wrap="square" tIns="91425">
            <a:noAutofit/>
          </a:bodyPr>
          <a:lstStyle/>
          <a:p>
            <a:pPr lvl="0" rtl="0">
              <a:spcBef>
                <a:spcPts val="0"/>
              </a:spcBef>
              <a:buNone/>
            </a:pPr>
            <a:r>
              <a:rPr lang="en"/>
              <a:t>Result by HoG method</a:t>
            </a:r>
          </a:p>
        </p:txBody>
      </p:sp>
      <p:pic>
        <p:nvPicPr>
          <p:cNvPr id="151" name="Shape 151"/>
          <p:cNvPicPr preferRelativeResize="0"/>
          <p:nvPr/>
        </p:nvPicPr>
        <p:blipFill>
          <a:blip r:embed="rId3">
            <a:alphaModFix/>
          </a:blip>
          <a:stretch>
            <a:fillRect/>
          </a:stretch>
        </p:blipFill>
        <p:spPr>
          <a:xfrm>
            <a:off x="618100" y="572700"/>
            <a:ext cx="8125843" cy="45707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Limitations of our approach</a:t>
            </a:r>
          </a:p>
        </p:txBody>
      </p:sp>
      <p:sp>
        <p:nvSpPr>
          <p:cNvPr id="157" name="Shape 157"/>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42900" lvl="0" marL="457200" rtl="0">
              <a:spcBef>
                <a:spcPts val="0"/>
              </a:spcBef>
              <a:spcAft>
                <a:spcPts val="0"/>
              </a:spcAft>
              <a:buSzPct val="100000"/>
              <a:buAutoNum type="arabicParenR"/>
            </a:pPr>
            <a:r>
              <a:rPr lang="en"/>
              <a:t>Requires clear background frame for differencing with subsequent frames.</a:t>
            </a:r>
          </a:p>
          <a:p>
            <a:pPr indent="-342900" lvl="0" marL="457200" rtl="0">
              <a:spcBef>
                <a:spcPts val="0"/>
              </a:spcBef>
              <a:spcAft>
                <a:spcPts val="0"/>
              </a:spcAft>
              <a:buSzPct val="100000"/>
              <a:buAutoNum type="arabicParenR"/>
            </a:pPr>
            <a:r>
              <a:rPr lang="en"/>
              <a:t>Person standing farther is not detected sometimes.</a:t>
            </a:r>
          </a:p>
          <a:p>
            <a:pPr indent="-342900" lvl="0" marL="457200" rtl="0">
              <a:spcBef>
                <a:spcPts val="0"/>
              </a:spcBef>
              <a:buSzPct val="100000"/>
              <a:buAutoNum type="arabicParenR"/>
            </a:pPr>
            <a:r>
              <a:rPr lang="en"/>
              <a:t>Swinging plants or trees due to wind, acts a</a:t>
            </a:r>
            <a:r>
              <a:rPr lang="en"/>
              <a:t>s </a:t>
            </a:r>
            <a:r>
              <a:rPr lang="en"/>
              <a:t>noise for our model (motion segmentati</a:t>
            </a:r>
            <a:r>
              <a:rPr lang="en"/>
              <a:t>on necessary)</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Conclusion</a:t>
            </a:r>
          </a:p>
        </p:txBody>
      </p:sp>
      <p:sp>
        <p:nvSpPr>
          <p:cNvPr id="163" name="Shape 16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rPr lang="en"/>
              <a:t>Environment is </a:t>
            </a:r>
            <a:r>
              <a:rPr lang="en"/>
              <a:t>ideal</a:t>
            </a:r>
            <a:r>
              <a:rPr lang="en"/>
              <a:t> : Camera Calibration is done easily and thus, traditional height estimation algorithms work fine.  </a:t>
            </a:r>
          </a:p>
          <a:p>
            <a:pPr lvl="0">
              <a:spcBef>
                <a:spcPts val="0"/>
              </a:spcBef>
              <a:buNone/>
            </a:pPr>
            <a:r>
              <a:rPr lang="en"/>
              <a:t>But, </a:t>
            </a:r>
          </a:p>
          <a:p>
            <a:pPr lvl="0">
              <a:spcBef>
                <a:spcPts val="0"/>
              </a:spcBef>
              <a:buNone/>
            </a:pPr>
            <a:r>
              <a:rPr lang="en"/>
              <a:t>An automated height estimation problem requires segmentation. So, a perfect segmentation is the key along with some rough information about the distance of the person from the camera.</a:t>
            </a:r>
          </a:p>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Shape 60"/>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Outline</a:t>
            </a:r>
          </a:p>
        </p:txBody>
      </p:sp>
      <p:sp>
        <p:nvSpPr>
          <p:cNvPr id="61" name="Shape 61"/>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indent="-342900" lvl="0" marL="457200" rtl="0">
              <a:spcBef>
                <a:spcPts val="0"/>
              </a:spcBef>
              <a:spcAft>
                <a:spcPts val="0"/>
              </a:spcAft>
              <a:buSzPct val="100000"/>
              <a:buChar char="➢"/>
            </a:pPr>
            <a:r>
              <a:rPr lang="en"/>
              <a:t>Approach</a:t>
            </a:r>
          </a:p>
          <a:p>
            <a:pPr indent="-317500" lvl="1" marL="914400" rtl="0">
              <a:spcBef>
                <a:spcPts val="0"/>
              </a:spcBef>
              <a:spcAft>
                <a:spcPts val="0"/>
              </a:spcAft>
              <a:buSzPct val="100000"/>
              <a:buChar char="○"/>
            </a:pPr>
            <a:r>
              <a:rPr lang="en"/>
              <a:t>Approach 1</a:t>
            </a:r>
          </a:p>
          <a:p>
            <a:pPr indent="-317500" lvl="1" marL="914400" rtl="0">
              <a:spcBef>
                <a:spcPts val="0"/>
              </a:spcBef>
              <a:spcAft>
                <a:spcPts val="0"/>
              </a:spcAft>
              <a:buSzPct val="100000"/>
              <a:buChar char="○"/>
            </a:pPr>
            <a:r>
              <a:rPr lang="en"/>
              <a:t>Approach 2</a:t>
            </a:r>
          </a:p>
          <a:p>
            <a:pPr indent="-317500" lvl="1" marL="914400" rtl="0">
              <a:spcBef>
                <a:spcPts val="0"/>
              </a:spcBef>
              <a:spcAft>
                <a:spcPts val="0"/>
              </a:spcAft>
              <a:buSzPct val="100000"/>
              <a:buChar char="○"/>
            </a:pPr>
            <a:r>
              <a:rPr lang="en"/>
              <a:t>Our Approach</a:t>
            </a:r>
          </a:p>
          <a:p>
            <a:pPr indent="-342900" lvl="0" marL="457200" rtl="0">
              <a:spcBef>
                <a:spcPts val="0"/>
              </a:spcBef>
              <a:spcAft>
                <a:spcPts val="0"/>
              </a:spcAft>
              <a:buSzPct val="100000"/>
              <a:buChar char="➢"/>
            </a:pPr>
            <a:r>
              <a:rPr lang="en"/>
              <a:t>Results</a:t>
            </a:r>
          </a:p>
          <a:p>
            <a:pPr indent="-342900" lvl="0" marL="457200" rtl="0">
              <a:spcBef>
                <a:spcPts val="0"/>
              </a:spcBef>
              <a:buSzPct val="100000"/>
              <a:buChar char="➢"/>
            </a:pPr>
            <a:r>
              <a:rPr lang="en"/>
              <a:t>Conclusion</a:t>
            </a:r>
          </a:p>
          <a:p>
            <a:pPr lvl="0">
              <a:spcBef>
                <a:spcPts val="0"/>
              </a:spcBef>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3200400">
              <a:spcBef>
                <a:spcPts val="0"/>
              </a:spcBef>
              <a:buNone/>
            </a:pPr>
            <a:r>
              <a:rPr lang="en"/>
              <a:t>  Reference </a:t>
            </a:r>
          </a:p>
        </p:txBody>
      </p:sp>
      <p:sp>
        <p:nvSpPr>
          <p:cNvPr id="169" name="Shape 169"/>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spcBef>
                <a:spcPts val="0"/>
              </a:spcBef>
              <a:spcAft>
                <a:spcPts val="0"/>
              </a:spcAft>
              <a:buClr>
                <a:schemeClr val="dk1"/>
              </a:buClr>
              <a:buSzPct val="78571"/>
              <a:buFont typeface="Arial"/>
              <a:buNone/>
            </a:pPr>
            <a:r>
              <a:rPr lang="en" sz="1400"/>
              <a:t>[1]. P Tome, J Fierrez, R Vera-Rodriguez, M Nixon, Soft biometrics and their application in person recognition at a distance. IEEE Trans. Inf. Forensics. Secur. 9(3), 464–475 (2014)</a:t>
            </a:r>
          </a:p>
          <a:p>
            <a:pPr lvl="0" rtl="0">
              <a:spcBef>
                <a:spcPts val="0"/>
              </a:spcBef>
              <a:spcAft>
                <a:spcPts val="0"/>
              </a:spcAft>
              <a:buClr>
                <a:schemeClr val="dk1"/>
              </a:buClr>
              <a:buSzPct val="78571"/>
              <a:buFont typeface="Arial"/>
              <a:buNone/>
            </a:pPr>
            <a:r>
              <a:t/>
            </a:r>
            <a:endParaRPr sz="1400"/>
          </a:p>
          <a:p>
            <a:pPr lvl="0" rtl="0">
              <a:spcBef>
                <a:spcPts val="0"/>
              </a:spcBef>
              <a:spcAft>
                <a:spcPts val="0"/>
              </a:spcAft>
              <a:buClr>
                <a:schemeClr val="dk1"/>
              </a:buClr>
              <a:buSzPct val="78571"/>
              <a:buFont typeface="Arial"/>
              <a:buNone/>
            </a:pPr>
            <a:r>
              <a:rPr lang="en" sz="1400"/>
              <a:t>[2].  SX Yang, PK Larsen, T Alkjaer, B Juul-Kristensen, EB Simonsen, N Lynnerup, Height estimations based on eye measurements throughout a gait cycle. Forensic. Sci. Int. 236(0), 170–174 (2014)</a:t>
            </a:r>
          </a:p>
          <a:p>
            <a:pPr lvl="0" rtl="0">
              <a:spcBef>
                <a:spcPts val="0"/>
              </a:spcBef>
              <a:spcAft>
                <a:spcPts val="0"/>
              </a:spcAft>
              <a:buClr>
                <a:schemeClr val="dk1"/>
              </a:buClr>
              <a:buSzPct val="78571"/>
              <a:buFont typeface="Arial"/>
              <a:buNone/>
            </a:pPr>
            <a:r>
              <a:t/>
            </a:r>
            <a:endParaRPr sz="1400"/>
          </a:p>
          <a:p>
            <a:pPr lvl="0" rtl="0">
              <a:spcBef>
                <a:spcPts val="0"/>
              </a:spcBef>
              <a:spcAft>
                <a:spcPts val="0"/>
              </a:spcAft>
              <a:buClr>
                <a:schemeClr val="dk1"/>
              </a:buClr>
              <a:buSzPct val="78571"/>
              <a:buFont typeface="Arial"/>
              <a:buNone/>
            </a:pPr>
            <a:r>
              <a:rPr lang="en" sz="1400"/>
              <a:t>[3].  G. Edelman, I. Alberink, B. Hoogeboom, Comparison of the performance of two methods for height estimation, Journal of Forensic Sciences 55 (2010) 358–365.</a:t>
            </a:r>
          </a:p>
          <a:p>
            <a:pPr lvl="0" rtl="0">
              <a:spcBef>
                <a:spcPts val="0"/>
              </a:spcBef>
              <a:spcAft>
                <a:spcPts val="0"/>
              </a:spcAft>
              <a:buClr>
                <a:schemeClr val="dk1"/>
              </a:buClr>
              <a:buSzPct val="78571"/>
              <a:buFont typeface="Arial"/>
              <a:buNone/>
            </a:pPr>
            <a:r>
              <a:t/>
            </a:r>
            <a:endParaRPr sz="1400"/>
          </a:p>
          <a:p>
            <a:pPr lvl="0" rtl="0">
              <a:spcBef>
                <a:spcPts val="0"/>
              </a:spcBef>
              <a:spcAft>
                <a:spcPts val="0"/>
              </a:spcAft>
              <a:buClr>
                <a:schemeClr val="dk1"/>
              </a:buClr>
              <a:buSzPct val="78571"/>
              <a:buFont typeface="Arial"/>
              <a:buNone/>
            </a:pPr>
            <a:r>
              <a:rPr lang="en" sz="1400"/>
              <a:t>[4].  B Micusik, T Pajdla, in IEEE Conference on Computer Vision and Pattern Recognition (CVPR). Simultaneous surveillance camera calibration and foot-head homology estimation from human detections (IEEE, 2010), pp. 1562–1569</a:t>
            </a:r>
          </a:p>
          <a:p>
            <a:pPr lvl="0" rtl="0">
              <a:spcBef>
                <a:spcPts val="0"/>
              </a:spcBef>
              <a:spcAft>
                <a:spcPts val="0"/>
              </a:spcAft>
              <a:buClr>
                <a:schemeClr val="dk1"/>
              </a:buClr>
              <a:buSzPct val="78571"/>
              <a:buFont typeface="Arial"/>
              <a:buNone/>
            </a:pPr>
            <a:r>
              <a:t/>
            </a:r>
            <a:endParaRPr sz="1400"/>
          </a:p>
          <a:p>
            <a:pPr lvl="0" rtl="0">
              <a:spcBef>
                <a:spcPts val="0"/>
              </a:spcBef>
              <a:spcAft>
                <a:spcPts val="0"/>
              </a:spcAft>
              <a:buClr>
                <a:schemeClr val="dk1"/>
              </a:buClr>
              <a:buSzPct val="78571"/>
              <a:buFont typeface="Arial"/>
              <a:buNone/>
            </a:pPr>
            <a:r>
              <a:rPr lang="en" sz="1400"/>
              <a:t>[5]. Li, Shengzhe, et al. “A simplified nonlinear regression method for human height estimation in video surveillance.” EURASIP Journal on Image and Video Processing 2015.1(2015):32</a:t>
            </a:r>
          </a:p>
          <a:p>
            <a:pPr lv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Shape 66"/>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Previous Work, Approach 1</a:t>
            </a:r>
          </a:p>
        </p:txBody>
      </p:sp>
      <p:sp>
        <p:nvSpPr>
          <p:cNvPr id="67" name="Shape 67"/>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rtl="0">
              <a:spcBef>
                <a:spcPts val="0"/>
              </a:spcBef>
              <a:buNone/>
            </a:pPr>
            <a:r>
              <a:rPr lang="en"/>
              <a:t>We have tried to incorporate the nonlinear regression method to do the camera calibration followed by the HoG + SVM to detect the human. Once, we got the bounding box. We have computed the difference between foot and head points of the bounding box and estimate the height and assigned category. </a:t>
            </a:r>
          </a:p>
          <a:p>
            <a:pPr lvl="0">
              <a:spcBef>
                <a:spcPts val="0"/>
              </a:spcBef>
              <a:buNone/>
            </a:pPr>
            <a:r>
              <a:rPr b="1" lang="en"/>
              <a:t>Issue: </a:t>
            </a:r>
            <a:r>
              <a:rPr lang="en"/>
              <a:t>Most of the time (HoG + SVM) gives many false positives. Difficult to detect person perfectly. Segmentation is required. </a:t>
            </a:r>
          </a:p>
          <a:p>
            <a:pPr lvl="0" rtl="0">
              <a:spcBef>
                <a:spcPts val="0"/>
              </a:spcBef>
              <a:buNone/>
            </a:pPr>
            <a:r>
              <a:rPr lang="en"/>
              <a:t>Further: Applied GrabCut for the segmentation using bounding box. Results were poor. </a:t>
            </a:r>
          </a:p>
          <a:p>
            <a:pPr lvl="0" rtl="0">
              <a:spcBef>
                <a:spcPts val="0"/>
              </a:spcBef>
              <a:buNone/>
            </a:pPr>
            <a:r>
              <a:rPr lang="en"/>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7">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Clr>
                <a:schemeClr val="dk1"/>
              </a:buClr>
              <a:buSzPct val="39285"/>
              <a:buFont typeface="Arial"/>
              <a:buNone/>
            </a:pPr>
            <a:r>
              <a:rPr lang="en"/>
              <a:t>Approach 2 - Using Segmentation + HoG</a:t>
            </a:r>
          </a:p>
          <a:p>
            <a:pPr lvl="0">
              <a:spcBef>
                <a:spcPts val="0"/>
              </a:spcBef>
              <a:buNone/>
            </a:pPr>
            <a:r>
              <a:t/>
            </a:r>
            <a:endParaRPr/>
          </a:p>
        </p:txBody>
      </p:sp>
      <p:sp>
        <p:nvSpPr>
          <p:cNvPr id="73" name="Shape 73"/>
          <p:cNvSpPr txBox="1"/>
          <p:nvPr>
            <p:ph idx="1" type="body"/>
          </p:nvPr>
        </p:nvSpPr>
        <p:spPr>
          <a:xfrm>
            <a:off x="311700" y="1152475"/>
            <a:ext cx="8520600" cy="3416400"/>
          </a:xfrm>
          <a:prstGeom prst="rect">
            <a:avLst/>
          </a:prstGeom>
        </p:spPr>
        <p:txBody>
          <a:bodyPr anchorCtr="0" anchor="t" bIns="91425" lIns="91425" rIns="91425" wrap="square" tIns="91425">
            <a:noAutofit/>
          </a:bodyPr>
          <a:lstStyle/>
          <a:p>
            <a:pPr lvl="0">
              <a:spcBef>
                <a:spcPts val="0"/>
              </a:spcBef>
              <a:buNone/>
            </a:pPr>
            <a:r>
              <a:rPr lang="en"/>
              <a:t>We have tried various segmentation </a:t>
            </a:r>
            <a:r>
              <a:rPr lang="en"/>
              <a:t>approaches.</a:t>
            </a:r>
            <a:r>
              <a:rPr lang="en"/>
              <a:t> </a:t>
            </a:r>
          </a:p>
          <a:p>
            <a:pPr lvl="0">
              <a:spcBef>
                <a:spcPts val="0"/>
              </a:spcBef>
              <a:buNone/>
            </a:pPr>
            <a:r>
              <a:rPr lang="en" u="sng"/>
              <a:t>Problems</a:t>
            </a:r>
          </a:p>
          <a:p>
            <a:pPr lvl="0">
              <a:spcBef>
                <a:spcPts val="0"/>
              </a:spcBef>
              <a:buNone/>
            </a:pPr>
            <a:r>
              <a:rPr b="1" lang="en"/>
              <a:t>GrabCut:</a:t>
            </a:r>
            <a:r>
              <a:rPr lang="en"/>
              <a:t> Required bounding box. (If we give HoG+SVM, Results </a:t>
            </a:r>
            <a:r>
              <a:rPr lang="en"/>
              <a:t>were</a:t>
            </a:r>
            <a:r>
              <a:rPr lang="en"/>
              <a:t> poor, Since, we want an </a:t>
            </a:r>
            <a:r>
              <a:rPr lang="en"/>
              <a:t>automatic</a:t>
            </a:r>
            <a:r>
              <a:rPr lang="en"/>
              <a:t> way of height estimation, GrabCut does not suit for that purpose. Difficult to give proper box, considering </a:t>
            </a:r>
            <a:r>
              <a:rPr lang="en"/>
              <a:t>movements</a:t>
            </a:r>
            <a:r>
              <a:rPr lang="en"/>
              <a:t> are random)</a:t>
            </a:r>
          </a:p>
          <a:p>
            <a:pPr lvl="0">
              <a:spcBef>
                <a:spcPts val="0"/>
              </a:spcBef>
              <a:buNone/>
            </a:pPr>
            <a:r>
              <a:rPr b="1" lang="en"/>
              <a:t>RPCA:</a:t>
            </a:r>
            <a:r>
              <a:rPr lang="en"/>
              <a:t> In terms of computation, it is </a:t>
            </a:r>
            <a:r>
              <a:rPr lang="en"/>
              <a:t>extremely difficult to process high resolution videos. Not suitable at all for surveillance.  </a:t>
            </a:r>
          </a:p>
          <a:p>
            <a:pPr lvl="0">
              <a:spcBef>
                <a:spcPts val="0"/>
              </a:spcBef>
              <a:buNone/>
            </a:pPr>
            <a:r>
              <a:rPr b="1" lang="en"/>
              <a:t>Frame Differencing:</a:t>
            </a:r>
            <a:r>
              <a:rPr lang="en"/>
              <a:t> Suitable way for our requirement. Thus, we have opted it for the segmentation.     </a:t>
            </a:r>
            <a:r>
              <a:rPr lang="en"/>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Our Approach</a:t>
            </a:r>
          </a:p>
        </p:txBody>
      </p:sp>
      <p:pic>
        <p:nvPicPr>
          <p:cNvPr id="79" name="Shape 79"/>
          <p:cNvPicPr preferRelativeResize="0"/>
          <p:nvPr/>
        </p:nvPicPr>
        <p:blipFill>
          <a:blip r:embed="rId3">
            <a:alphaModFix/>
          </a:blip>
          <a:stretch>
            <a:fillRect/>
          </a:stretch>
        </p:blipFill>
        <p:spPr>
          <a:xfrm>
            <a:off x="252275" y="1157650"/>
            <a:ext cx="8839200" cy="376586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Shape 84"/>
          <p:cNvSpPr txBox="1"/>
          <p:nvPr>
            <p:ph type="title"/>
          </p:nvPr>
        </p:nvSpPr>
        <p:spPr>
          <a:xfrm>
            <a:off x="311700" y="445025"/>
            <a:ext cx="8520600" cy="572700"/>
          </a:xfrm>
          <a:prstGeom prst="rect">
            <a:avLst/>
          </a:prstGeom>
        </p:spPr>
        <p:txBody>
          <a:bodyPr anchorCtr="0" anchor="t" bIns="91425" lIns="91425" rIns="91425" wrap="square" tIns="91425">
            <a:noAutofit/>
          </a:bodyPr>
          <a:lstStyle/>
          <a:p>
            <a:pPr lvl="0">
              <a:spcBef>
                <a:spcPts val="0"/>
              </a:spcBef>
              <a:buNone/>
            </a:pPr>
            <a:r>
              <a:rPr lang="en"/>
              <a:t>Segmentation Method</a:t>
            </a:r>
          </a:p>
        </p:txBody>
      </p:sp>
      <p:pic>
        <p:nvPicPr>
          <p:cNvPr id="85" name="Shape 85"/>
          <p:cNvPicPr preferRelativeResize="0"/>
          <p:nvPr/>
        </p:nvPicPr>
        <p:blipFill>
          <a:blip r:embed="rId3">
            <a:alphaModFix/>
          </a:blip>
          <a:stretch>
            <a:fillRect/>
          </a:stretch>
        </p:blipFill>
        <p:spPr>
          <a:xfrm>
            <a:off x="2660734" y="445037"/>
            <a:ext cx="7157815" cy="46277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Shape 90"/>
          <p:cNvSpPr txBox="1"/>
          <p:nvPr>
            <p:ph type="title"/>
          </p:nvPr>
        </p:nvSpPr>
        <p:spPr>
          <a:xfrm>
            <a:off x="3832250" y="2173000"/>
            <a:ext cx="8520600" cy="572700"/>
          </a:xfrm>
          <a:prstGeom prst="rect">
            <a:avLst/>
          </a:prstGeom>
        </p:spPr>
        <p:txBody>
          <a:bodyPr anchorCtr="0" anchor="t" bIns="91425" lIns="91425" rIns="91425" wrap="square" tIns="91425">
            <a:noAutofit/>
          </a:bodyPr>
          <a:lstStyle/>
          <a:p>
            <a:pPr lvl="0">
              <a:spcBef>
                <a:spcPts val="0"/>
              </a:spcBef>
              <a:buNone/>
            </a:pPr>
            <a:r>
              <a:rPr lang="en"/>
              <a:t>Results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pic>
        <p:nvPicPr>
          <p:cNvPr id="95" name="Shape 95"/>
          <p:cNvPicPr preferRelativeResize="0"/>
          <p:nvPr/>
        </p:nvPicPr>
        <p:blipFill>
          <a:blip r:embed="rId3">
            <a:alphaModFix/>
          </a:blip>
          <a:stretch>
            <a:fillRect/>
          </a:stretch>
        </p:blipFill>
        <p:spPr>
          <a:xfrm>
            <a:off x="1088725" y="164875"/>
            <a:ext cx="7113425" cy="4009375"/>
          </a:xfrm>
          <a:prstGeom prst="rect">
            <a:avLst/>
          </a:prstGeom>
          <a:noFill/>
          <a:ln>
            <a:noFill/>
          </a:ln>
        </p:spPr>
      </p:pic>
      <p:sp>
        <p:nvSpPr>
          <p:cNvPr id="96" name="Shape 96"/>
          <p:cNvSpPr txBox="1"/>
          <p:nvPr/>
        </p:nvSpPr>
        <p:spPr>
          <a:xfrm>
            <a:off x="0" y="3957500"/>
            <a:ext cx="9144000" cy="1310700"/>
          </a:xfrm>
          <a:prstGeom prst="rect">
            <a:avLst/>
          </a:prstGeom>
          <a:noFill/>
          <a:ln>
            <a:noFill/>
          </a:ln>
        </p:spPr>
        <p:txBody>
          <a:bodyPr anchorCtr="0" anchor="t" bIns="91425" lIns="91425" rIns="91425" wrap="square" tIns="91425">
            <a:noAutofit/>
          </a:bodyPr>
          <a:lstStyle/>
          <a:p>
            <a:pPr lvl="0">
              <a:spcBef>
                <a:spcPts val="0"/>
              </a:spcBef>
              <a:buNone/>
            </a:pPr>
            <a:r>
              <a:t/>
            </a:r>
            <a:endParaRPr/>
          </a:p>
          <a:p>
            <a:pPr lvl="0">
              <a:spcBef>
                <a:spcPts val="0"/>
              </a:spcBef>
              <a:buNone/>
            </a:pPr>
            <a:r>
              <a:rPr b="1" lang="en"/>
              <a:t>Successful Result</a:t>
            </a:r>
          </a:p>
          <a:p>
            <a:pPr lvl="0">
              <a:spcBef>
                <a:spcPts val="0"/>
              </a:spcBef>
              <a:buClr>
                <a:schemeClr val="dk1"/>
              </a:buClr>
              <a:buSzPct val="78571"/>
              <a:buFont typeface="Arial"/>
              <a:buNone/>
            </a:pPr>
            <a:r>
              <a:rPr lang="en"/>
              <a:t>Moving clockwise from top left : 1). Original, 2). Segmented using our method,</a:t>
            </a:r>
          </a:p>
          <a:p>
            <a:pPr lvl="0">
              <a:spcBef>
                <a:spcPts val="0"/>
              </a:spcBef>
              <a:buNone/>
            </a:pPr>
            <a:r>
              <a:rPr lang="en"/>
              <a:t>3). Person Detection and and image height measurement using HOG only, 4). Person detection and image height measurement using Our Segmentation + HOG</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id="101" name="Shape 101"/>
          <p:cNvPicPr preferRelativeResize="0"/>
          <p:nvPr/>
        </p:nvPicPr>
        <p:blipFill>
          <a:blip r:embed="rId3">
            <a:alphaModFix/>
          </a:blip>
          <a:stretch>
            <a:fillRect/>
          </a:stretch>
        </p:blipFill>
        <p:spPr>
          <a:xfrm>
            <a:off x="1009350" y="177375"/>
            <a:ext cx="6875601" cy="3867525"/>
          </a:xfrm>
          <a:prstGeom prst="rect">
            <a:avLst/>
          </a:prstGeom>
          <a:noFill/>
          <a:ln>
            <a:noFill/>
          </a:ln>
        </p:spPr>
      </p:pic>
      <p:sp>
        <p:nvSpPr>
          <p:cNvPr id="102" name="Shape 102"/>
          <p:cNvSpPr txBox="1"/>
          <p:nvPr/>
        </p:nvSpPr>
        <p:spPr>
          <a:xfrm>
            <a:off x="0" y="3757750"/>
            <a:ext cx="9293700" cy="1460700"/>
          </a:xfrm>
          <a:prstGeom prst="rect">
            <a:avLst/>
          </a:prstGeom>
          <a:noFill/>
          <a:ln>
            <a:noFill/>
          </a:ln>
        </p:spPr>
        <p:txBody>
          <a:bodyPr anchorCtr="0" anchor="t" bIns="91425" lIns="91425" rIns="91425" wrap="square" tIns="91425">
            <a:noAutofit/>
          </a:bodyPr>
          <a:lstStyle/>
          <a:p>
            <a:pPr lvl="0" rtl="0">
              <a:spcBef>
                <a:spcPts val="0"/>
              </a:spcBef>
              <a:buNone/>
            </a:pPr>
            <a:r>
              <a:t/>
            </a:r>
            <a:endParaRPr/>
          </a:p>
          <a:p>
            <a:pPr lvl="0">
              <a:spcBef>
                <a:spcPts val="0"/>
              </a:spcBef>
              <a:buClr>
                <a:schemeClr val="dk1"/>
              </a:buClr>
              <a:buSzPct val="78571"/>
              <a:buFont typeface="Arial"/>
              <a:buNone/>
            </a:pPr>
            <a:r>
              <a:rPr b="1" lang="en"/>
              <a:t>Failure when person is far away, presence of noises like moving trees and unavailability of background frame</a:t>
            </a:r>
          </a:p>
          <a:p>
            <a:pPr lvl="0">
              <a:spcBef>
                <a:spcPts val="0"/>
              </a:spcBef>
              <a:buClr>
                <a:schemeClr val="dk1"/>
              </a:buClr>
              <a:buSzPct val="78571"/>
              <a:buFont typeface="Arial"/>
              <a:buNone/>
            </a:pPr>
            <a:r>
              <a:rPr lang="en"/>
              <a:t>Moving clockwise from top left : 1). Original, 2). Segmented using our method,</a:t>
            </a:r>
          </a:p>
          <a:p>
            <a:pPr lvl="0" rtl="0">
              <a:spcBef>
                <a:spcPts val="0"/>
              </a:spcBef>
              <a:buNone/>
            </a:pPr>
            <a:r>
              <a:rPr lang="en"/>
              <a:t>3). Person Detection and and image height measurement using HOG only 4). Person detection and image height measurement using Our Segmentation + HOG</a:t>
            </a: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